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D352-59DB-41D6-81B6-1FA0855A8B7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3A0A-4DAA-4905-8E23-9BE24B9A5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D352-59DB-41D6-81B6-1FA0855A8B7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3A0A-4DAA-4905-8E23-9BE24B9A5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D352-59DB-41D6-81B6-1FA0855A8B7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3A0A-4DAA-4905-8E23-9BE24B9A5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D352-59DB-41D6-81B6-1FA0855A8B7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3A0A-4DAA-4905-8E23-9BE24B9A5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D352-59DB-41D6-81B6-1FA0855A8B7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3A0A-4DAA-4905-8E23-9BE24B9A5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D352-59DB-41D6-81B6-1FA0855A8B7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3A0A-4DAA-4905-8E23-9BE24B9A5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D352-59DB-41D6-81B6-1FA0855A8B7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3A0A-4DAA-4905-8E23-9BE24B9A5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D352-59DB-41D6-81B6-1FA0855A8B7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3A0A-4DAA-4905-8E23-9BE24B9A5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D352-59DB-41D6-81B6-1FA0855A8B7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3A0A-4DAA-4905-8E23-9BE24B9A5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D352-59DB-41D6-81B6-1FA0855A8B7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3A0A-4DAA-4905-8E23-9BE24B9A5DA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D352-59DB-41D6-81B6-1FA0855A8B7B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E53A0A-4DAA-4905-8E23-9BE24B9A5D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DE53A0A-4DAA-4905-8E23-9BE24B9A5DA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837D352-59DB-41D6-81B6-1FA0855A8B7B}" type="datetimeFigureOut">
              <a:rPr lang="en-US" smtClean="0"/>
              <a:t>5/10/2015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ink.springer.com.proxy.library.emory.edu/article/10.1007/s10597-012-9537-7/fulltext.html" TargetMode="External"/><Relationship Id="rId2" Type="http://schemas.openxmlformats.org/officeDocument/2006/relationships/hyperlink" Target="http://www.whitebison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mhsa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Native American </a:t>
            </a:r>
            <a:r>
              <a:rPr lang="en-US" dirty="0"/>
              <a:t>A</a:t>
            </a:r>
            <a:r>
              <a:rPr lang="en-US" dirty="0" smtClean="0"/>
              <a:t>lcohol </a:t>
            </a:r>
            <a:r>
              <a:rPr lang="en-US" dirty="0"/>
              <a:t>A</a:t>
            </a:r>
            <a:r>
              <a:rPr lang="en-US" dirty="0" smtClean="0"/>
              <a:t>buse and Treatments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202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>
                <a:hlinkClick r:id="rId2"/>
              </a:rPr>
              <a:t>www.whitebison.org</a:t>
            </a:r>
            <a:endParaRPr lang="en-US" dirty="0"/>
          </a:p>
          <a:p>
            <a:r>
              <a:rPr lang="en-US" dirty="0"/>
              <a:t>www.americanindianhealth.nlm.nih.gov</a:t>
            </a:r>
            <a:endParaRPr lang="en-US" dirty="0"/>
          </a:p>
          <a:p>
            <a:r>
              <a:rPr lang="en-US" dirty="0"/>
              <a:t>www.samhsa.gov</a:t>
            </a:r>
            <a:endParaRPr lang="en-US" dirty="0"/>
          </a:p>
          <a:p>
            <a:r>
              <a:rPr lang="en-US" dirty="0" err="1" smtClean="0"/>
              <a:t>Kropp</a:t>
            </a:r>
            <a:r>
              <a:rPr lang="en-US" dirty="0"/>
              <a:t>, F., Somoza, E., </a:t>
            </a:r>
            <a:r>
              <a:rPr lang="en-US" dirty="0" err="1"/>
              <a:t>Lilleskov</a:t>
            </a:r>
            <a:r>
              <a:rPr lang="en-US" dirty="0"/>
              <a:t>, M., Moccasin, M. G., Moore, M., Lewis, D., &amp; ... </a:t>
            </a:r>
            <a:r>
              <a:rPr lang="en-US" dirty="0" err="1"/>
              <a:t>Winhusen</a:t>
            </a:r>
            <a:r>
              <a:rPr lang="en-US" dirty="0"/>
              <a:t>, T. (2013). Characteristics of Northern Plains American Indians Seeking Substance Abuse Treatment in an Urban, Non-Tribal Clinic: A Descriptive Study. Community Mental Health Journal,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link.springer.com.proxy.library.emory.edu/article/10.1007/s10597-012-9537-7/fulltext.html</a:t>
            </a:r>
            <a:endParaRPr lang="en-US" dirty="0" smtClean="0"/>
          </a:p>
          <a:p>
            <a:r>
              <a:rPr lang="en-US" dirty="0"/>
              <a:t>Lowe, John, and </a:t>
            </a:r>
            <a:r>
              <a:rPr lang="en-US" dirty="0" err="1"/>
              <a:t>Huigang</a:t>
            </a:r>
            <a:r>
              <a:rPr lang="en-US" dirty="0"/>
              <a:t> Liang. "Community Partnership to Affect Substance Abuse among Native American Adolescents." </a:t>
            </a:r>
            <a:r>
              <a:rPr lang="en-US" i="1" dirty="0"/>
              <a:t>EBSCO Host</a:t>
            </a:r>
            <a:r>
              <a:rPr lang="en-US" dirty="0"/>
              <a:t>. The American Journal of Drug and Alcohol Abuse, </a:t>
            </a:r>
            <a:r>
              <a:rPr lang="en-US" dirty="0" err="1"/>
              <a:t>n.d.</a:t>
            </a:r>
            <a:r>
              <a:rPr lang="en-US" dirty="0"/>
              <a:t> Web. 02 May 2015.</a:t>
            </a:r>
            <a:endParaRPr lang="en-US" dirty="0"/>
          </a:p>
          <a:p>
            <a:r>
              <a:rPr lang="en-US" dirty="0" smtClean="0"/>
              <a:t>Spear</a:t>
            </a:r>
            <a:r>
              <a:rPr lang="en-US" dirty="0"/>
              <a:t>, S., Crevecoeur-</a:t>
            </a:r>
            <a:r>
              <a:rPr lang="en-US" dirty="0" err="1"/>
              <a:t>MacPhail</a:t>
            </a:r>
            <a:r>
              <a:rPr lang="en-US" dirty="0"/>
              <a:t>, D., </a:t>
            </a:r>
            <a:r>
              <a:rPr lang="en-US" dirty="0" err="1"/>
              <a:t>Denering</a:t>
            </a:r>
            <a:r>
              <a:rPr lang="en-US" dirty="0"/>
              <a:t>, L., Dickerson, D., &amp; Brecht, M. (2013). Determinants of Successful Treatment Outcomes Among a Sample of Urban American Indians/Alaska Natives: the Role of Social Environments. Journal Of Behavioral Health Services &amp; Research, https://web-b-ebscohost-com.proxy.library.emory.edu/ehost/pdfviewer/pdfviewer?sid=f249cdaa-e128-4097-86b8-5fb67b65e646%40sessionmgr112&amp;vid=16&amp;hid=106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1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620000" cy="6096000"/>
          </a:xfrm>
        </p:spPr>
        <p:txBody>
          <a:bodyPr>
            <a:normAutofit/>
          </a:bodyPr>
          <a:lstStyle/>
          <a:p>
            <a:r>
              <a:rPr lang="en-US" dirty="0" err="1"/>
              <a:t>Etz</a:t>
            </a:r>
            <a:r>
              <a:rPr lang="en-US" dirty="0"/>
              <a:t>, K. E., Arroyo, J. A., Crump, A. D., Rosa, C. L., &amp; Scott, M. S. (2012). Advancing American Indian and Alaska Native Substance Abuse Research: Current Science and Future Directions. American Journal Of Drug &amp; Alcohol Abuse,38(5), 372-375</a:t>
            </a:r>
            <a:r>
              <a:rPr lang="en-US" dirty="0" smtClean="0"/>
              <a:t>.</a:t>
            </a:r>
          </a:p>
          <a:p>
            <a:r>
              <a:rPr lang="en-US" dirty="0"/>
              <a:t>Ehlers, C. L., Liang, T., &amp; </a:t>
            </a:r>
            <a:r>
              <a:rPr lang="en-US" dirty="0" err="1"/>
              <a:t>Gizer</a:t>
            </a:r>
            <a:r>
              <a:rPr lang="en-US" dirty="0"/>
              <a:t>, I. R. (2012). ADH and ALDH Polymorphisms and Alcohol Dependence in Mexican and Native Americans. American Journal Of Drug &amp; Alcohol Abuse, 38(5), 389-394</a:t>
            </a:r>
            <a:r>
              <a:rPr lang="en-US" dirty="0" smtClean="0"/>
              <a:t>.</a:t>
            </a:r>
          </a:p>
          <a:p>
            <a:r>
              <a:rPr lang="en-US" dirty="0"/>
              <a:t>Rees, C. c., </a:t>
            </a:r>
            <a:r>
              <a:rPr lang="en-US" dirty="0" err="1"/>
              <a:t>Freng</a:t>
            </a:r>
            <a:r>
              <a:rPr lang="en-US" dirty="0"/>
              <a:t>, A. a., &amp; </a:t>
            </a:r>
            <a:r>
              <a:rPr lang="en-US" dirty="0" err="1"/>
              <a:t>Winfree</a:t>
            </a:r>
            <a:r>
              <a:rPr lang="en-US" dirty="0"/>
              <a:t>, L. l. (2014). The Native American Adolescent: Social Network Structure and Perceptions of Alcohol Induced Social Problems. Journal Of Youth &amp; Adolescence, 43(3), 405-425</a:t>
            </a:r>
            <a:r>
              <a:rPr lang="en-US" dirty="0" smtClean="0"/>
              <a:t>.</a:t>
            </a:r>
          </a:p>
          <a:p>
            <a:r>
              <a:rPr lang="en-US" dirty="0"/>
              <a:t>McFarland, </a:t>
            </a:r>
            <a:r>
              <a:rPr lang="en-US" dirty="0" err="1"/>
              <a:t>Bentson</a:t>
            </a:r>
            <a:r>
              <a:rPr lang="en-US" dirty="0"/>
              <a:t>, et al. "Organization And Financing Of Alcohol And Substance Abuse Programs For American Indians And Alaska Natives." American Journal Of Public Health 96.8 (2006): 1469-1477. </a:t>
            </a:r>
            <a:r>
              <a:rPr lang="en-US" dirty="0" err="1"/>
              <a:t>SPORTDiscus</a:t>
            </a:r>
            <a:r>
              <a:rPr lang="en-US" dirty="0"/>
              <a:t> with Full Text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29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Invisible Struggle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plight of Native Americans goes largely unrecognized by the general population of Americans.</a:t>
            </a:r>
          </a:p>
          <a:p>
            <a:r>
              <a:rPr lang="en-US" dirty="0" smtClean="0"/>
              <a:t>Very little Government involvement.</a:t>
            </a:r>
          </a:p>
          <a:p>
            <a:r>
              <a:rPr lang="en-US" dirty="0" smtClean="0"/>
              <a:t>Little media attention( acting, music).</a:t>
            </a:r>
          </a:p>
          <a:p>
            <a:r>
              <a:rPr lang="en-US" dirty="0" smtClean="0"/>
              <a:t>Government gave very little reparations or recognition of atrocities committed against Native Americans’ homeland.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39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Military and Economic tactics used to forced hundreds of thousands of Native Americans in to small pockets of land.</a:t>
            </a:r>
          </a:p>
          <a:p>
            <a:r>
              <a:rPr lang="en-US" dirty="0" smtClean="0"/>
              <a:t>Desolation of 90% of population through war and disease.</a:t>
            </a:r>
          </a:p>
          <a:p>
            <a:r>
              <a:rPr lang="en-US" dirty="0"/>
              <a:t>F</a:t>
            </a:r>
            <a:r>
              <a:rPr lang="en-US" dirty="0" smtClean="0"/>
              <a:t>orced Native Americans in to reservations, scattering the already weak population.</a:t>
            </a:r>
          </a:p>
          <a:p>
            <a:r>
              <a:rPr lang="en-US" dirty="0" smtClean="0"/>
              <a:t>Introduction of alcohol to settlements from American traders.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3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Trail of Tears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Indian Removal Act of 1830 enacted by Andrew Jackson, became known as the Trail of Tears.</a:t>
            </a:r>
          </a:p>
          <a:p>
            <a:r>
              <a:rPr lang="en-US" dirty="0" smtClean="0"/>
              <a:t>Forcibly displaced the developed societies of Five Tribes from the south to west of the Mississippi River.</a:t>
            </a:r>
          </a:p>
          <a:p>
            <a:pPr marL="114300" indent="0">
              <a:buNone/>
            </a:pPr>
            <a:r>
              <a:rPr lang="en-US" dirty="0" smtClean="0"/>
              <a:t>	- Cherokee, Choctaw, Seminole.</a:t>
            </a:r>
          </a:p>
          <a:p>
            <a:r>
              <a:rPr lang="en-US" dirty="0" smtClean="0"/>
              <a:t>Resistance, primarily from the Seminole Tribe was quickly squashed out and some were forced in to slave labor.</a:t>
            </a:r>
          </a:p>
          <a:p>
            <a:r>
              <a:rPr lang="en-US" dirty="0" smtClean="0"/>
              <a:t>Only few were able to assimilate to the concepts of land ownership and Christianity, against great adversity.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15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Weakness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blatant injustices of the US government against Native Americans isolated the from society in to impoverished reservations.</a:t>
            </a:r>
          </a:p>
          <a:p>
            <a:r>
              <a:rPr lang="en-US" dirty="0" smtClean="0"/>
              <a:t>Alcohol dependency arose as a coping mechanism to poverty and disassociation from America, and a loss of their own cultural identity.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97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Weakness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European settlers had thousands of years of alcohol consumption to create a stronger genetic tolerance.</a:t>
            </a:r>
          </a:p>
          <a:p>
            <a:r>
              <a:rPr lang="en-US" dirty="0" smtClean="0"/>
              <a:t>Alcohol has a more profound effect on Native Americans. More dramatic effects as well as an higher chance of addiction.</a:t>
            </a:r>
          </a:p>
          <a:p>
            <a:r>
              <a:rPr lang="en-US" dirty="0" smtClean="0"/>
              <a:t>Developed mutation that processes alcohol.</a:t>
            </a:r>
          </a:p>
          <a:p>
            <a:r>
              <a:rPr lang="en-US" dirty="0" smtClean="0"/>
              <a:t>Predisposition towards alcohol, coupled with an inability to control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44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Alcoholism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</a:t>
            </a:r>
            <a:r>
              <a:rPr lang="en-US" dirty="0"/>
              <a:t>recent study of at-risk AI/ ANs in Los Angeles County found that, compared to all other ethnic/racial groups, AI/ANs reported a significantly younger age of onset of alcohol, marijuana, methamphetamine, and other drug use, as well as higher mean number of illicit drug injections in the past 30 </a:t>
            </a:r>
            <a:r>
              <a:rPr lang="en-US" dirty="0" smtClean="0"/>
              <a:t>days.”</a:t>
            </a:r>
          </a:p>
          <a:p>
            <a:r>
              <a:rPr lang="en-US" dirty="0" smtClean="0"/>
              <a:t>Low self- esteem, lack of identity(isolation). Common in young Native Americans.</a:t>
            </a:r>
          </a:p>
          <a:p>
            <a:r>
              <a:rPr lang="en-US" dirty="0" smtClean="0"/>
              <a:t>Genetic predisposition towards alcoholism.</a:t>
            </a:r>
          </a:p>
          <a:p>
            <a:r>
              <a:rPr lang="en-US" dirty="0" smtClean="0"/>
              <a:t>Stress and depression.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0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Alcoholism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Approximated 1 in every 10 deaths of Native Americans is alcohol related.</a:t>
            </a:r>
          </a:p>
          <a:p>
            <a:r>
              <a:rPr lang="en-US" dirty="0" smtClean="0"/>
              <a:t>Alcohol is connected with domestic violence, sexual assault, and long term depression.</a:t>
            </a:r>
          </a:p>
          <a:p>
            <a:r>
              <a:rPr lang="en-US" dirty="0" smtClean="0"/>
              <a:t>Morphing of social environment.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4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Outreach/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on the social and biochemical level is vital to advance the understanding of predictors, influences, and effective treatments.</a:t>
            </a:r>
          </a:p>
          <a:p>
            <a:r>
              <a:rPr lang="en-US" dirty="0" smtClean="0"/>
              <a:t>Multitudes of community based help programs.</a:t>
            </a:r>
          </a:p>
          <a:p>
            <a:r>
              <a:rPr lang="en-US" dirty="0" smtClean="0"/>
              <a:t>White Bison (</a:t>
            </a:r>
            <a:r>
              <a:rPr lang="en-US" dirty="0" err="1" smtClean="0"/>
              <a:t>Wellbriety</a:t>
            </a:r>
            <a:r>
              <a:rPr lang="en-US" dirty="0" smtClean="0"/>
              <a:t> Movement).</a:t>
            </a:r>
          </a:p>
          <a:p>
            <a:r>
              <a:rPr lang="en-US" dirty="0" smtClean="0"/>
              <a:t>Government based outreach: AmericanIndianHealth.nlm.nih.gov . Circles of Care (</a:t>
            </a:r>
            <a:r>
              <a:rPr lang="en-US" dirty="0" smtClean="0">
                <a:hlinkClick r:id="rId2"/>
              </a:rPr>
              <a:t>www.SAMHSA.gov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Cherokee Talking Circle(CTC) Proved effectiveness of culturally based intervention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417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61</TotalTime>
  <Words>785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Native American Alcohol Abuse and Treatments</vt:lpstr>
      <vt:lpstr>Invisible Struggle</vt:lpstr>
      <vt:lpstr>Colonial History</vt:lpstr>
      <vt:lpstr>Trail of Tears</vt:lpstr>
      <vt:lpstr>Psychological Weakness</vt:lpstr>
      <vt:lpstr>Biological Weakness</vt:lpstr>
      <vt:lpstr>Causes of Alcoholism</vt:lpstr>
      <vt:lpstr>Effects of Alcoholism</vt:lpstr>
      <vt:lpstr>Outreach/ Treatment</vt:lpstr>
      <vt:lpstr>Sources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Native American Alcohol Abuse and Treatments</dc:title>
  <dc:creator>Peter Huynh</dc:creator>
  <cp:lastModifiedBy>Peter Huynh</cp:lastModifiedBy>
  <cp:revision>6</cp:revision>
  <dcterms:created xsi:type="dcterms:W3CDTF">2015-05-10T19:51:13Z</dcterms:created>
  <dcterms:modified xsi:type="dcterms:W3CDTF">2015-05-10T20:52:23Z</dcterms:modified>
</cp:coreProperties>
</file>